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66" r:id="rId2"/>
    <p:sldId id="336" r:id="rId3"/>
    <p:sldId id="364" r:id="rId4"/>
    <p:sldId id="365" r:id="rId5"/>
    <p:sldId id="351" r:id="rId6"/>
    <p:sldId id="359" r:id="rId7"/>
    <p:sldId id="352" r:id="rId8"/>
    <p:sldId id="353" r:id="rId9"/>
    <p:sldId id="354" r:id="rId10"/>
    <p:sldId id="360" r:id="rId11"/>
    <p:sldId id="357" r:id="rId12"/>
    <p:sldId id="355" r:id="rId13"/>
    <p:sldId id="367" r:id="rId14"/>
    <p:sldId id="333" r:id="rId15"/>
    <p:sldId id="339" r:id="rId16"/>
    <p:sldId id="304" r:id="rId17"/>
    <p:sldId id="303" r:id="rId18"/>
    <p:sldId id="305" r:id="rId19"/>
    <p:sldId id="306" r:id="rId20"/>
    <p:sldId id="307" r:id="rId21"/>
    <p:sldId id="340" r:id="rId22"/>
    <p:sldId id="320" r:id="rId23"/>
    <p:sldId id="328" r:id="rId24"/>
    <p:sldId id="325" r:id="rId25"/>
    <p:sldId id="326" r:id="rId26"/>
    <p:sldId id="321" r:id="rId27"/>
    <p:sldId id="368" r:id="rId28"/>
    <p:sldId id="342" r:id="rId29"/>
    <p:sldId id="323" r:id="rId30"/>
    <p:sldId id="346" r:id="rId31"/>
    <p:sldId id="349" r:id="rId32"/>
    <p:sldId id="363" r:id="rId33"/>
    <p:sldId id="362" r:id="rId34"/>
    <p:sldId id="361" r:id="rId35"/>
    <p:sldId id="369" r:id="rId36"/>
    <p:sldId id="3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A1E"/>
    <a:srgbClr val="008E40"/>
    <a:srgbClr val="F62AD9"/>
    <a:srgbClr val="D509B8"/>
    <a:srgbClr val="1704A0"/>
    <a:srgbClr val="0606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30" autoAdjust="0"/>
  </p:normalViewPr>
  <p:slideViewPr>
    <p:cSldViewPr snapToGrid="0" snapToObjects="1" showGuides="1">
      <p:cViewPr>
        <p:scale>
          <a:sx n="50" d="100"/>
          <a:sy n="50" d="100"/>
        </p:scale>
        <p:origin x="-1476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069D4-EB16-4A18-A5EF-458A53A4F4B8}" type="doc">
      <dgm:prSet loTypeId="urn:microsoft.com/office/officeart/2005/8/layout/arrow2" loCatId="process" qsTypeId="urn:microsoft.com/office/officeart/2005/8/quickstyle/simple1" qsCatId="simple" csTypeId="urn:microsoft.com/office/officeart/2005/8/colors/accent2_1" csCatId="accent2" phldr="1"/>
      <dgm:spPr/>
    </dgm:pt>
    <dgm:pt modelId="{83A4A97C-051B-41E4-9B3F-9B096225C6C8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altLang="zh-HK" dirty="0">
              <a:solidFill>
                <a:schemeClr val="bg1"/>
              </a:solidFill>
            </a:rPr>
            <a:t>May 2015</a:t>
          </a:r>
        </a:p>
        <a:p>
          <a:pPr algn="ctr">
            <a:spcAft>
              <a:spcPts val="0"/>
            </a:spcAft>
          </a:pPr>
          <a:r>
            <a: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成立</a:t>
          </a:r>
          <a:endParaRPr lang="en-US" altLang="zh-HK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CC7326-0C2F-431D-BD8C-0111F5A78A98}" type="parTrans" cxnId="{BEA74CAA-D674-4893-BAEB-A4F25D5FB1A3}">
      <dgm:prSet/>
      <dgm:spPr/>
      <dgm:t>
        <a:bodyPr/>
        <a:lstStyle/>
        <a:p>
          <a:endParaRPr lang="en-US" altLang="zh-HK"/>
        </a:p>
      </dgm:t>
    </dgm:pt>
    <dgm:pt modelId="{0D17FD14-F03A-4850-BF17-EDA3B1A3013A}" type="sibTrans" cxnId="{BEA74CAA-D674-4893-BAEB-A4F25D5FB1A3}">
      <dgm:prSet/>
      <dgm:spPr/>
      <dgm:t>
        <a:bodyPr/>
        <a:lstStyle/>
        <a:p>
          <a:endParaRPr lang="en-US" altLang="zh-HK"/>
        </a:p>
      </dgm:t>
    </dgm:pt>
    <dgm:pt modelId="{6A3EAD2B-0FEB-4E43-B035-B2A3A620A6B3}">
      <dgm:prSet phldrT="[Text]"/>
      <dgm:spPr/>
      <dgm:t>
        <a:bodyPr/>
        <a:lstStyle/>
        <a:p>
          <a:r>
            <a:rPr lang="en-US" altLang="zh-HK" dirty="0">
              <a:solidFill>
                <a:schemeClr val="bg1"/>
              </a:solidFill>
            </a:rPr>
            <a:t>Nov 2015</a:t>
          </a:r>
          <a:endParaRPr lang="en-US" altLang="zh-TW" dirty="0">
            <a:solidFill>
              <a:schemeClr val="bg1"/>
            </a:solidFill>
          </a:endParaRPr>
        </a:p>
        <a:p>
          <a:r>
            <a: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正式開業</a:t>
          </a:r>
          <a:r>
            <a:rPr lang="en-GB" altLang="zh-HK" dirty="0" smtClean="0">
              <a:solidFill>
                <a:schemeClr val="bg1"/>
              </a:solidFill>
            </a:rPr>
            <a:t>www.ztore.com</a:t>
          </a:r>
          <a:endParaRPr lang="en-GB" altLang="zh-HK" dirty="0">
            <a:solidFill>
              <a:schemeClr val="bg1"/>
            </a:solidFill>
          </a:endParaRPr>
        </a:p>
      </dgm:t>
    </dgm:pt>
    <dgm:pt modelId="{0677CA01-F8F3-476C-B60D-814FEBE91C71}" type="parTrans" cxnId="{88FA6B57-AAA3-4BCA-929F-A25288CE6A13}">
      <dgm:prSet/>
      <dgm:spPr/>
      <dgm:t>
        <a:bodyPr/>
        <a:lstStyle/>
        <a:p>
          <a:endParaRPr lang="en-US" altLang="zh-HK"/>
        </a:p>
      </dgm:t>
    </dgm:pt>
    <dgm:pt modelId="{915AB9A3-3035-4ADA-BA55-A49084483633}" type="sibTrans" cxnId="{88FA6B57-AAA3-4BCA-929F-A25288CE6A13}">
      <dgm:prSet/>
      <dgm:spPr/>
      <dgm:t>
        <a:bodyPr/>
        <a:lstStyle/>
        <a:p>
          <a:endParaRPr lang="en-US" altLang="zh-HK"/>
        </a:p>
      </dgm:t>
    </dgm:pt>
    <dgm:pt modelId="{9BB7C8EB-162D-49CC-B304-EE7866B3D83D}">
      <dgm:prSet phldrT="[Text]" custT="1"/>
      <dgm:spPr/>
      <dgm:t>
        <a:bodyPr/>
        <a:lstStyle/>
        <a:p>
          <a:pPr>
            <a:spcAft>
              <a:spcPct val="35000"/>
            </a:spcAft>
          </a:pPr>
          <a:r>
            <a:rPr lang="en-US" altLang="zh-HK" sz="2600" dirty="0">
              <a:solidFill>
                <a:schemeClr val="bg1"/>
              </a:solidFill>
            </a:rPr>
            <a:t>Now</a:t>
          </a:r>
        </a:p>
        <a:p>
          <a:pPr>
            <a:spcAft>
              <a:spcPts val="0"/>
            </a:spcAft>
          </a:pPr>
          <a:r>
            <a: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50+</a:t>
          </a:r>
          <a:r>
            <a:rPr lang="en-US" altLang="zh-HK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員工</a:t>
          </a:r>
          <a:endParaRPr lang="en-US" altLang="zh-HK" sz="14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en-US" altLang="zh-HK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,</a:t>
          </a:r>
          <a:r>
            <a:rPr lang="en-US" altLang="zh-HK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000+ </a:t>
          </a:r>
          <a:r>
            <a: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種產品</a:t>
          </a:r>
          <a:endParaRPr lang="en-US" altLang="zh-HK" sz="14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54775E5-C82E-4CFD-A595-46F862C86604}" type="parTrans" cxnId="{81E987BF-A7EF-4D00-AB0A-E9F2AE3B9292}">
      <dgm:prSet/>
      <dgm:spPr/>
      <dgm:t>
        <a:bodyPr/>
        <a:lstStyle/>
        <a:p>
          <a:endParaRPr lang="en-US" altLang="zh-HK"/>
        </a:p>
      </dgm:t>
    </dgm:pt>
    <dgm:pt modelId="{D5ABA9F7-3AEA-4692-8AC0-56C6A0D0CE5B}" type="sibTrans" cxnId="{81E987BF-A7EF-4D00-AB0A-E9F2AE3B9292}">
      <dgm:prSet/>
      <dgm:spPr/>
      <dgm:t>
        <a:bodyPr/>
        <a:lstStyle/>
        <a:p>
          <a:endParaRPr lang="en-US" altLang="zh-HK"/>
        </a:p>
      </dgm:t>
    </dgm:pt>
    <dgm:pt modelId="{2FC4EC35-E4E0-40DC-98FA-6CCB9B2A6AB5}" type="pres">
      <dgm:prSet presAssocID="{11C069D4-EB16-4A18-A5EF-458A53A4F4B8}" presName="arrowDiagram" presStyleCnt="0">
        <dgm:presLayoutVars>
          <dgm:chMax val="5"/>
          <dgm:dir/>
          <dgm:resizeHandles val="exact"/>
        </dgm:presLayoutVars>
      </dgm:prSet>
      <dgm:spPr/>
    </dgm:pt>
    <dgm:pt modelId="{3FDD82DB-D449-41E9-9A40-FD1B12D35659}" type="pres">
      <dgm:prSet presAssocID="{11C069D4-EB16-4A18-A5EF-458A53A4F4B8}" presName="arrow" presStyleLbl="bgShp" presStyleIdx="0" presStyleCnt="1"/>
      <dgm:spPr>
        <a:solidFill>
          <a:srgbClr val="B50A47"/>
        </a:solidFill>
      </dgm:spPr>
    </dgm:pt>
    <dgm:pt modelId="{C022E863-0CC6-47A8-9AAA-D351EC9AB9EF}" type="pres">
      <dgm:prSet presAssocID="{11C069D4-EB16-4A18-A5EF-458A53A4F4B8}" presName="arrowDiagram3" presStyleCnt="0"/>
      <dgm:spPr/>
    </dgm:pt>
    <dgm:pt modelId="{8D983A5C-EADE-494B-B09A-31B6ABA4E905}" type="pres">
      <dgm:prSet presAssocID="{83A4A97C-051B-41E4-9B3F-9B096225C6C8}" presName="bullet3a" presStyleLbl="node1" presStyleIdx="0" presStyleCnt="3"/>
      <dgm:spPr/>
    </dgm:pt>
    <dgm:pt modelId="{AB551423-38C8-47C5-881A-8513465DD7E7}" type="pres">
      <dgm:prSet presAssocID="{83A4A97C-051B-41E4-9B3F-9B096225C6C8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423B0-AFAB-42F6-9083-B9486C6A28A8}" type="pres">
      <dgm:prSet presAssocID="{6A3EAD2B-0FEB-4E43-B035-B2A3A620A6B3}" presName="bullet3b" presStyleLbl="node1" presStyleIdx="1" presStyleCnt="3"/>
      <dgm:spPr/>
    </dgm:pt>
    <dgm:pt modelId="{04A6DAE6-055B-4D07-BAC3-13E7E1F6F4A5}" type="pres">
      <dgm:prSet presAssocID="{6A3EAD2B-0FEB-4E43-B035-B2A3A620A6B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306693-81EA-43E1-B1BF-D844844E4B7D}" type="pres">
      <dgm:prSet presAssocID="{9BB7C8EB-162D-49CC-B304-EE7866B3D83D}" presName="bullet3c" presStyleLbl="node1" presStyleIdx="2" presStyleCnt="3"/>
      <dgm:spPr/>
    </dgm:pt>
    <dgm:pt modelId="{E4214381-1B4A-4DB6-B53D-F1C288E2BFC6}" type="pres">
      <dgm:prSet presAssocID="{9BB7C8EB-162D-49CC-B304-EE7866B3D83D}" presName="textBox3c" presStyleLbl="revTx" presStyleIdx="2" presStyleCnt="3" custScaleX="119461" custScaleY="78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6C9B2D-5202-4680-9682-5B774D21FC57}" type="presOf" srcId="{11C069D4-EB16-4A18-A5EF-458A53A4F4B8}" destId="{2FC4EC35-E4E0-40DC-98FA-6CCB9B2A6AB5}" srcOrd="0" destOrd="0" presId="urn:microsoft.com/office/officeart/2005/8/layout/arrow2"/>
    <dgm:cxn modelId="{88FA6B57-AAA3-4BCA-929F-A25288CE6A13}" srcId="{11C069D4-EB16-4A18-A5EF-458A53A4F4B8}" destId="{6A3EAD2B-0FEB-4E43-B035-B2A3A620A6B3}" srcOrd="1" destOrd="0" parTransId="{0677CA01-F8F3-476C-B60D-814FEBE91C71}" sibTransId="{915AB9A3-3035-4ADA-BA55-A49084483633}"/>
    <dgm:cxn modelId="{87BD4ECA-7A79-432C-AD8B-FD3655596241}" type="presOf" srcId="{83A4A97C-051B-41E4-9B3F-9B096225C6C8}" destId="{AB551423-38C8-47C5-881A-8513465DD7E7}" srcOrd="0" destOrd="0" presId="urn:microsoft.com/office/officeart/2005/8/layout/arrow2"/>
    <dgm:cxn modelId="{81E987BF-A7EF-4D00-AB0A-E9F2AE3B9292}" srcId="{11C069D4-EB16-4A18-A5EF-458A53A4F4B8}" destId="{9BB7C8EB-162D-49CC-B304-EE7866B3D83D}" srcOrd="2" destOrd="0" parTransId="{854775E5-C82E-4CFD-A595-46F862C86604}" sibTransId="{D5ABA9F7-3AEA-4692-8AC0-56C6A0D0CE5B}"/>
    <dgm:cxn modelId="{404894E4-4BE4-4F57-97A3-7602CF4CD31B}" type="presOf" srcId="{9BB7C8EB-162D-49CC-B304-EE7866B3D83D}" destId="{E4214381-1B4A-4DB6-B53D-F1C288E2BFC6}" srcOrd="0" destOrd="0" presId="urn:microsoft.com/office/officeart/2005/8/layout/arrow2"/>
    <dgm:cxn modelId="{62777866-A536-41EA-A79A-1C3AC17B82FC}" type="presOf" srcId="{6A3EAD2B-0FEB-4E43-B035-B2A3A620A6B3}" destId="{04A6DAE6-055B-4D07-BAC3-13E7E1F6F4A5}" srcOrd="0" destOrd="0" presId="urn:microsoft.com/office/officeart/2005/8/layout/arrow2"/>
    <dgm:cxn modelId="{BEA74CAA-D674-4893-BAEB-A4F25D5FB1A3}" srcId="{11C069D4-EB16-4A18-A5EF-458A53A4F4B8}" destId="{83A4A97C-051B-41E4-9B3F-9B096225C6C8}" srcOrd="0" destOrd="0" parTransId="{CDCC7326-0C2F-431D-BD8C-0111F5A78A98}" sibTransId="{0D17FD14-F03A-4850-BF17-EDA3B1A3013A}"/>
    <dgm:cxn modelId="{19C2079F-5F8C-4B95-BA17-3FEBC4869061}" type="presParOf" srcId="{2FC4EC35-E4E0-40DC-98FA-6CCB9B2A6AB5}" destId="{3FDD82DB-D449-41E9-9A40-FD1B12D35659}" srcOrd="0" destOrd="0" presId="urn:microsoft.com/office/officeart/2005/8/layout/arrow2"/>
    <dgm:cxn modelId="{8B2AA2AA-D6E5-45EE-9006-1770941F9198}" type="presParOf" srcId="{2FC4EC35-E4E0-40DC-98FA-6CCB9B2A6AB5}" destId="{C022E863-0CC6-47A8-9AAA-D351EC9AB9EF}" srcOrd="1" destOrd="0" presId="urn:microsoft.com/office/officeart/2005/8/layout/arrow2"/>
    <dgm:cxn modelId="{AD8C1798-9E6F-4119-8AD0-621552766990}" type="presParOf" srcId="{C022E863-0CC6-47A8-9AAA-D351EC9AB9EF}" destId="{8D983A5C-EADE-494B-B09A-31B6ABA4E905}" srcOrd="0" destOrd="0" presId="urn:microsoft.com/office/officeart/2005/8/layout/arrow2"/>
    <dgm:cxn modelId="{0C0A5FE3-A9F5-48AE-A671-0DDDF87C19FB}" type="presParOf" srcId="{C022E863-0CC6-47A8-9AAA-D351EC9AB9EF}" destId="{AB551423-38C8-47C5-881A-8513465DD7E7}" srcOrd="1" destOrd="0" presId="urn:microsoft.com/office/officeart/2005/8/layout/arrow2"/>
    <dgm:cxn modelId="{473C453E-7C35-4902-B501-79199FFFA423}" type="presParOf" srcId="{C022E863-0CC6-47A8-9AAA-D351EC9AB9EF}" destId="{39F423B0-AFAB-42F6-9083-B9486C6A28A8}" srcOrd="2" destOrd="0" presId="urn:microsoft.com/office/officeart/2005/8/layout/arrow2"/>
    <dgm:cxn modelId="{A87D1E47-92FA-4F9C-A28A-490123BEFD5F}" type="presParOf" srcId="{C022E863-0CC6-47A8-9AAA-D351EC9AB9EF}" destId="{04A6DAE6-055B-4D07-BAC3-13E7E1F6F4A5}" srcOrd="3" destOrd="0" presId="urn:microsoft.com/office/officeart/2005/8/layout/arrow2"/>
    <dgm:cxn modelId="{056FB98C-02A7-46B3-9001-E297715C4FE9}" type="presParOf" srcId="{C022E863-0CC6-47A8-9AAA-D351EC9AB9EF}" destId="{6B306693-81EA-43E1-B1BF-D844844E4B7D}" srcOrd="4" destOrd="0" presId="urn:microsoft.com/office/officeart/2005/8/layout/arrow2"/>
    <dgm:cxn modelId="{4EC72B9D-6900-407E-A375-F78857E0D662}" type="presParOf" srcId="{C022E863-0CC6-47A8-9AAA-D351EC9AB9EF}" destId="{E4214381-1B4A-4DB6-B53D-F1C288E2BFC6}" srcOrd="5" destOrd="0" presId="urn:microsoft.com/office/officeart/2005/8/layout/arrow2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243F3-ABF7-4C6E-A617-91B6ACDA511C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AAC7D-F3A7-4261-B885-C7B0A8263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40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01D14-501C-4C14-8CB2-9B68164AE822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1AFBB-05B7-40B5-A23F-EB32679D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87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6203"/>
            <a:r>
              <a:rPr lang="en-US" altLang="zh-TW" b="1" dirty="0">
                <a:solidFill>
                  <a:schemeClr val="bg1"/>
                </a:solidFill>
              </a:rPr>
              <a:t>PartnerStore Sticker will be placed in Store</a:t>
            </a:r>
            <a:endParaRPr lang="zh-TW" alt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046CB-769C-4CE0-AC21-B1E0167AC4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3221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Café 8 Degrees (G/F)</a:t>
            </a:r>
          </a:p>
          <a:p>
            <a:pPr marL="228600" indent="-228600">
              <a:buAutoNum type="arabicPeriod"/>
            </a:pPr>
            <a:r>
              <a:rPr lang="en-US" dirty="0" smtClean="0"/>
              <a:t>All-You-Can-Eat Dim Sum Lunch Buffet (Monday – Friday, except public holiday) 20% discount </a:t>
            </a:r>
          </a:p>
          <a:p>
            <a:pPr marL="228600" indent="-228600">
              <a:buAutoNum type="arabicPeriod"/>
            </a:pPr>
            <a:r>
              <a:rPr lang="en-US" dirty="0" smtClean="0"/>
              <a:t>Afternoon Tea Set 20% discount </a:t>
            </a:r>
          </a:p>
          <a:p>
            <a:pPr marL="228600" indent="-228600">
              <a:buAutoNum type="arabicPeriod"/>
            </a:pPr>
            <a:r>
              <a:rPr lang="en-US" dirty="0" smtClean="0"/>
              <a:t>A la carte Lunch Menu 15% discount </a:t>
            </a:r>
          </a:p>
          <a:p>
            <a:pPr marL="228600" indent="-228600">
              <a:buAutoNum type="arabicPeriod"/>
            </a:pPr>
            <a:r>
              <a:rPr lang="en-US" dirty="0" smtClean="0"/>
              <a:t>Mango Napoleon 1lb Whole Cake 15% discount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1AFBB-05B7-40B5-A23F-EB32679DFF6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632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8"/>
          <p:cNvSpPr>
            <a:spLocks noGrp="1"/>
          </p:cNvSpPr>
          <p:nvPr>
            <p:ph type="ctrTitle"/>
          </p:nvPr>
        </p:nvSpPr>
        <p:spPr>
          <a:xfrm>
            <a:off x="2209800" y="660974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z="5400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Title</a:t>
            </a:r>
            <a:endParaRPr lang="en-US" sz="5400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9" name="Subtitle 9"/>
          <p:cNvSpPr>
            <a:spLocks noGrp="1"/>
          </p:cNvSpPr>
          <p:nvPr>
            <p:ph type="subTitle" idx="1"/>
          </p:nvPr>
        </p:nvSpPr>
        <p:spPr>
          <a:xfrm>
            <a:off x="2984500" y="1908462"/>
            <a:ext cx="6400800" cy="3297415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</a:rPr>
              <a:t>Subtitle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Subtitle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39755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81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18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8"/>
          <p:cNvSpPr>
            <a:spLocks noGrp="1"/>
          </p:cNvSpPr>
          <p:nvPr>
            <p:ph type="ctrTitle"/>
          </p:nvPr>
        </p:nvSpPr>
        <p:spPr>
          <a:xfrm>
            <a:off x="2209800" y="660974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z="5400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Title</a:t>
            </a:r>
            <a:endParaRPr lang="en-US" sz="5400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9" name="Subtitle 9"/>
          <p:cNvSpPr>
            <a:spLocks noGrp="1"/>
          </p:cNvSpPr>
          <p:nvPr>
            <p:ph type="subTitle" idx="1"/>
          </p:nvPr>
        </p:nvSpPr>
        <p:spPr>
          <a:xfrm>
            <a:off x="2984500" y="1908462"/>
            <a:ext cx="6400800" cy="3297415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</a:rPr>
              <a:t>Subtitle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Subtitle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597023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147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226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035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93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239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4039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314885-AC97-694B-9BB4-80FE4A5C8E1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562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0A6FF-FEA4-AF49-B01D-BF4DD1B498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8"/>
          <p:cNvSpPr txBox="1">
            <a:spLocks/>
          </p:cNvSpPr>
          <p:nvPr userDrawn="1"/>
        </p:nvSpPr>
        <p:spPr>
          <a:xfrm>
            <a:off x="2209800" y="660974"/>
            <a:ext cx="7772400" cy="1101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Title</a:t>
            </a:r>
            <a:endParaRPr lang="en-US" sz="5400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9" name="Subtitle 9"/>
          <p:cNvSpPr txBox="1">
            <a:spLocks/>
          </p:cNvSpPr>
          <p:nvPr userDrawn="1"/>
        </p:nvSpPr>
        <p:spPr>
          <a:xfrm>
            <a:off x="2984500" y="1908462"/>
            <a:ext cx="6400800" cy="32974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mtClean="0">
                <a:solidFill>
                  <a:srgbClr val="0070C0"/>
                </a:solidFill>
              </a:rPr>
              <a:t>Subtitle</a:t>
            </a:r>
          </a:p>
          <a:p>
            <a:r>
              <a:rPr lang="en-US" sz="3600" smtClean="0">
                <a:solidFill>
                  <a:srgbClr val="0070C0"/>
                </a:solidFill>
              </a:rPr>
              <a:t>Subtitle</a:t>
            </a:r>
          </a:p>
          <a:p>
            <a:r>
              <a:rPr lang="en-US" sz="3600" smtClean="0">
                <a:solidFill>
                  <a:srgbClr val="0070C0"/>
                </a:solidFill>
              </a:rPr>
              <a:t>Subtitle</a:t>
            </a:r>
            <a:endParaRPr lang="en-US" sz="3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48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microsoft.com/office/2007/relationships/hdphoto" Target="../media/hdphoto8.wdp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17" Type="http://schemas.openxmlformats.org/officeDocument/2006/relationships/image" Target="../media/image67.jpeg"/><Relationship Id="rId2" Type="http://schemas.openxmlformats.org/officeDocument/2006/relationships/image" Target="../media/image53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gif"/><Relationship Id="rId1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8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microsoft.com/office/2007/relationships/hdphoto" Target="../media/hdphoto8.wdp"/><Relationship Id="rId21" Type="http://schemas.openxmlformats.org/officeDocument/2006/relationships/image" Target="../media/image89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53.jpe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69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285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4172" y="225013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3366"/>
                </a:solidFill>
                <a:ea typeface="Apple LiGothic" pitchFamily="2" charset="-120"/>
              </a:rPr>
              <a:t>夥伴商店發展專題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" y="6534836"/>
            <a:ext cx="11952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5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90637" y="1682714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Marcus Chan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173" y="871345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Partner Stores Development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2525" y="5859238"/>
            <a:ext cx="525871" cy="511624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758982" y="2944595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商業夥伴拓展經</a:t>
            </a: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理</a:t>
            </a:r>
            <a:endParaRPr lang="en-US" altLang="zh-TW" sz="3600" dirty="0" smtClean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Affiliate Development Manager</a:t>
            </a:r>
            <a:endParaRPr lang="zh-TW" altLang="en-US" sz="36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79" t="10535" r="22867" b="36667"/>
          <a:stretch/>
        </p:blipFill>
        <p:spPr>
          <a:xfrm>
            <a:off x="915916" y="1499049"/>
            <a:ext cx="3017520" cy="37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861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ivyw\Desktop\confernce temp\b62832ee99520844a46d56b8aef7d1ea8fc6a9d1912b70b65e8b0c84a88dc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67000" y="419100"/>
            <a:ext cx="6534150" cy="20859750"/>
            <a:chOff x="4324350" y="-12096750"/>
            <a:chExt cx="6534150" cy="20859750"/>
          </a:xfrm>
        </p:grpSpPr>
        <p:grpSp>
          <p:nvGrpSpPr>
            <p:cNvPr id="6" name="Group 5"/>
            <p:cNvGrpSpPr/>
            <p:nvPr/>
          </p:nvGrpSpPr>
          <p:grpSpPr>
            <a:xfrm>
              <a:off x="4324350" y="-12096750"/>
              <a:ext cx="6534150" cy="17964150"/>
              <a:chOff x="4495800" y="-7334250"/>
              <a:chExt cx="6534150" cy="1796415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495800" y="-7334250"/>
                <a:ext cx="6534150" cy="12954000"/>
                <a:chOff x="4495800" y="-7334250"/>
                <a:chExt cx="6534150" cy="12954000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4495800" y="-7334250"/>
                  <a:ext cx="6534150" cy="9296400"/>
                  <a:chOff x="3295650" y="247650"/>
                  <a:chExt cx="6534150" cy="9296400"/>
                </a:xfrm>
              </p:grpSpPr>
              <p:pic>
                <p:nvPicPr>
                  <p:cNvPr id="1026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25555" t="32889" r="26805" b="16222"/>
                  <a:stretch/>
                </p:blipFill>
                <p:spPr bwMode="auto">
                  <a:xfrm>
                    <a:off x="3295650" y="247650"/>
                    <a:ext cx="6534150" cy="43624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25833" t="27778" r="26945" b="14667"/>
                  <a:stretch/>
                </p:blipFill>
                <p:spPr bwMode="auto">
                  <a:xfrm>
                    <a:off x="3314700" y="4610100"/>
                    <a:ext cx="6515100" cy="49339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5277" t="27555" r="26667" b="29778"/>
                <a:stretch/>
              </p:blipFill>
              <p:spPr bwMode="auto">
                <a:xfrm>
                  <a:off x="4514850" y="1962150"/>
                  <a:ext cx="6515100" cy="3657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139" t="27539" r="26528" b="13093"/>
              <a:stretch/>
            </p:blipFill>
            <p:spPr bwMode="auto">
              <a:xfrm>
                <a:off x="4514850" y="5619750"/>
                <a:ext cx="6515100" cy="501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77" t="52000" r="26667" b="14222"/>
            <a:stretch/>
          </p:blipFill>
          <p:spPr bwMode="auto">
            <a:xfrm>
              <a:off x="4343400" y="5867400"/>
              <a:ext cx="65151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9734551" y="4841019"/>
            <a:ext cx="2152649" cy="1814922"/>
            <a:chOff x="7168606" y="1335314"/>
            <a:chExt cx="4297680" cy="4297680"/>
          </a:xfrm>
        </p:grpSpPr>
        <p:sp>
          <p:nvSpPr>
            <p:cNvPr id="15" name="Oval 14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2465">
                <a:defRPr/>
              </a:pPr>
              <a:endParaRPr lang="en-US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580085" y="1746794"/>
              <a:ext cx="3474720" cy="3474719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46000">
                  <a:schemeClr val="accent3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2377">
                <a:defRPr/>
              </a:pPr>
              <a:r>
                <a:rPr lang="zh-TW" altLang="en-US" dirty="0" smtClean="0">
                  <a:ln w="3175">
                    <a:noFill/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迎新電郵</a:t>
              </a:r>
              <a:endParaRPr lang="en-US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846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1.11022E-16 -0.7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0509 L 0 -1.857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ivyw\Desktop\confernce temp\b62832ee99520844a46d56b8aef7d1ea8fc6a9d1912b70b65e8b0c84a88dc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6573" y="2400300"/>
            <a:ext cx="6038850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　</a:t>
            </a: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商戶版手機應用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</a:t>
            </a:r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即將登場 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xmlns="" val="39602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ight Triangle 6"/>
          <p:cNvSpPr/>
          <p:nvPr/>
        </p:nvSpPr>
        <p:spPr>
          <a:xfrm rot="10800000">
            <a:off x="1276350" y="0"/>
            <a:ext cx="11106150" cy="685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ight Triangle 4"/>
          <p:cNvSpPr/>
          <p:nvPr/>
        </p:nvSpPr>
        <p:spPr>
          <a:xfrm rot="10800000" flipH="1">
            <a:off x="0" y="0"/>
            <a:ext cx="6286500" cy="6858000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9" y="1872456"/>
            <a:ext cx="3060700" cy="216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3248" y="4552949"/>
            <a:ext cx="4438651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店貼紙貼於實體店外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60990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0800000">
            <a:off x="1276350" y="0"/>
            <a:ext cx="11106150" cy="685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 flipH="1">
            <a:off x="0" y="0"/>
            <a:ext cx="6286500" cy="6858000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bivyw\Desktop\SBTW-PS Sticker-V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0" t="9615" r="8497"/>
          <a:stretch/>
        </p:blipFill>
        <p:spPr bwMode="auto">
          <a:xfrm>
            <a:off x="8365430" y="921430"/>
            <a:ext cx="3414740" cy="476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56"/>
          <a:stretch/>
        </p:blipFill>
        <p:spPr bwMode="auto">
          <a:xfrm rot="5400000">
            <a:off x="154970" y="1619919"/>
            <a:ext cx="4765004" cy="3368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98"/>
          <a:stretch/>
        </p:blipFill>
        <p:spPr bwMode="auto">
          <a:xfrm>
            <a:off x="4740200" y="921429"/>
            <a:ext cx="3092597" cy="476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528" y="4642513"/>
            <a:ext cx="1843128" cy="130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3249" y="4095750"/>
            <a:ext cx="514351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28124" y="4785533"/>
            <a:ext cx="514351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62673" y="2856256"/>
            <a:ext cx="514351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4238" y="5293057"/>
            <a:ext cx="1843128" cy="130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97" t="18201" r="38727" b="59619"/>
          <a:stretch/>
        </p:blipFill>
        <p:spPr bwMode="auto">
          <a:xfrm>
            <a:off x="4740200" y="3801247"/>
            <a:ext cx="2578808" cy="2101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347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72" t="19392" r="17463" b="621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1481" y="2837319"/>
            <a:ext cx="7589085" cy="1938992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 b="1" dirty="0" err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emmanuel</a:t>
            </a:r>
            <a:r>
              <a:rPr lang="en-US" altLang="zh-TW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f. 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是一家專業的美髮及美容院，專門使用天然和有機的產品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供可回收的設計家具，讓顧客身處於自然放鬆身心的舒適環境中，享受優質服務。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5" name="Picture 3" descr="C:\Users\bivyw\Desktop\confernce temp\13133388_1232505460101582_193111123773456019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125" y="628650"/>
            <a:ext cx="18097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" y="5625108"/>
            <a:ext cx="11525251" cy="108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189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72" t="19392" r="17463" b="621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461" y="2370088"/>
            <a:ext cx="7589085" cy="2800767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美安會員憑美安領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袖訓練會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議入場門票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endParaRPr lang="en-US" altLang="zh-TW" sz="2400" b="1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Emmanuel</a:t>
            </a:r>
            <a:r>
              <a:rPr lang="en-US" altLang="zh-TW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F 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消費可獲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折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惠 </a:t>
            </a:r>
            <a:endParaRPr lang="en-US" altLang="zh-TW" sz="2400" b="1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不包括指甲及脫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毛服務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需出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示美安領袖訓練會議入場門</a:t>
            </a:r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票作換領優惠之用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只限星期一至星期四</a:t>
            </a:r>
            <a:endParaRPr lang="en-US" altLang="zh-TW" b="1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不可與其他優惠同時使用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有限期至</a:t>
            </a:r>
            <a:r>
              <a:rPr lang="en-US" altLang="zh-TW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5" name="Picture 3" descr="C:\Users\bivyw\Desktop\confernce temp\13133388_1232505460101582_193111123773456019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4075" y="266700"/>
            <a:ext cx="18097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" y="5625108"/>
            <a:ext cx="11525251" cy="108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461" y="1356718"/>
            <a:ext cx="62504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安香港大</a:t>
            </a:r>
            <a:r>
              <a:rPr lang="zh-TW" alt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   獨家優惠</a:t>
            </a:r>
          </a:p>
        </p:txBody>
      </p:sp>
    </p:spTree>
    <p:extLst>
      <p:ext uri="{BB962C8B-B14F-4D97-AF65-F5344CB8AC3E}">
        <p14:creationId xmlns:p14="http://schemas.microsoft.com/office/powerpoint/2010/main" xmlns="" val="301735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2233881" cy="6858000"/>
            <a:chOff x="-1" y="0"/>
            <a:chExt cx="12233881" cy="6858000"/>
          </a:xfrm>
        </p:grpSpPr>
        <p:pic>
          <p:nvPicPr>
            <p:cNvPr id="19459" name="Picture 3" descr="C:\Users\bivyw\Desktop\confernce temp\41bOOOPIC12_102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3274"/>
            <a:stretch/>
          </p:blipFill>
          <p:spPr bwMode="auto">
            <a:xfrm>
              <a:off x="-1" y="0"/>
              <a:ext cx="1223388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C:\Users\bivyw\Desktop\confernce temp\37568a83c93d71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3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49" y="4276048"/>
              <a:ext cx="2581952" cy="258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2656697" y="899978"/>
            <a:ext cx="69204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安香港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 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一月至八月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en-US" altLang="zh-TW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餐</a:t>
            </a:r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飲業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最高銷量本地夥伴商店</a:t>
            </a:r>
          </a:p>
        </p:txBody>
      </p:sp>
      <p:pic>
        <p:nvPicPr>
          <p:cNvPr id="9" name="Picture 3" descr="M:\Agreement\Famous Hotpot\famous logo_1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909" y="2933700"/>
            <a:ext cx="1814059" cy="18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242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bivyw\Desktop\confernce temp\41bOOOPIC12_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274"/>
          <a:stretch/>
        </p:blipFill>
        <p:spPr bwMode="auto">
          <a:xfrm>
            <a:off x="-1" y="0"/>
            <a:ext cx="12233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:\Agreement\1DigitalOnline\252062_180858821981659_5625325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988" b="37396"/>
          <a:stretch/>
        </p:blipFill>
        <p:spPr bwMode="auto">
          <a:xfrm>
            <a:off x="4414702" y="3234872"/>
            <a:ext cx="3404473" cy="83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62119" y="899978"/>
            <a:ext cx="7109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安香港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 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一月至八月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en-US" altLang="zh-TW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電子產品業最高銷量本地夥伴商店</a:t>
            </a:r>
          </a:p>
        </p:txBody>
      </p:sp>
      <p:pic>
        <p:nvPicPr>
          <p:cNvPr id="7" name="Picture 10" descr="C:\Users\bivyw\Desktop\confernce temp\37568a83c93d71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" y="4276048"/>
            <a:ext cx="2581952" cy="25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4133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bivyw\Desktop\confernce temp\41bOOOPIC12_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274"/>
          <a:stretch/>
        </p:blipFill>
        <p:spPr bwMode="auto">
          <a:xfrm>
            <a:off x="-1" y="0"/>
            <a:ext cx="12233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Agreement\E&amp;T Mart (Ki Hing)\new_EandTlogo_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4439" y="30861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31287" y="899978"/>
            <a:ext cx="75713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安香港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 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一月至八月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en-US" altLang="zh-TW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服飾及美容業最高銷量本地夥伴商店</a:t>
            </a:r>
          </a:p>
        </p:txBody>
      </p:sp>
      <p:pic>
        <p:nvPicPr>
          <p:cNvPr id="7" name="Picture 10" descr="C:\Users\bivyw\Desktop\confernce temp\37568a83c93d71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" y="4276048"/>
            <a:ext cx="2581952" cy="25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357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bivyw\Desktop\confernce temp\41bOOOPIC12_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274"/>
          <a:stretch/>
        </p:blipFill>
        <p:spPr bwMode="auto">
          <a:xfrm>
            <a:off x="-1" y="0"/>
            <a:ext cx="12233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Agreement\YCK Design Engineering Ltd\yck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796" y="2838429"/>
            <a:ext cx="1842284" cy="213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62119" y="899978"/>
            <a:ext cx="7109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安香港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 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一月至八月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en-US" altLang="zh-TW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</a:t>
            </a:r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務業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最高銷量本地夥伴商店</a:t>
            </a:r>
          </a:p>
        </p:txBody>
      </p:sp>
      <p:pic>
        <p:nvPicPr>
          <p:cNvPr id="7" name="Picture 10" descr="C:\Users\bivyw\Desktop\confernce temp\37568a83c93d71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" y="4276048"/>
            <a:ext cx="2581952" cy="25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4637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83199" y="-28576"/>
            <a:ext cx="12275199" cy="6906058"/>
            <a:chOff x="-83199" y="-28576"/>
            <a:chExt cx="12275199" cy="6906058"/>
          </a:xfrm>
        </p:grpSpPr>
        <p:grpSp>
          <p:nvGrpSpPr>
            <p:cNvPr id="23" name="Group 22"/>
            <p:cNvGrpSpPr/>
            <p:nvPr/>
          </p:nvGrpSpPr>
          <p:grpSpPr>
            <a:xfrm>
              <a:off x="-83199" y="-28576"/>
              <a:ext cx="12275199" cy="6906058"/>
              <a:chOff x="-83199" y="-28576"/>
              <a:chExt cx="12275199" cy="690605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-1"/>
                <a:ext cx="12192000" cy="687748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0" y="-28576"/>
                <a:ext cx="6683767" cy="6906058"/>
              </a:xfrm>
              <a:custGeom>
                <a:avLst/>
                <a:gdLst>
                  <a:gd name="connsiteX0" fmla="*/ 0 w 6683767"/>
                  <a:gd name="connsiteY0" fmla="*/ 0 h 6858000"/>
                  <a:gd name="connsiteX1" fmla="*/ 6683767 w 6683767"/>
                  <a:gd name="connsiteY1" fmla="*/ 0 h 6858000"/>
                  <a:gd name="connsiteX2" fmla="*/ 6683767 w 6683767"/>
                  <a:gd name="connsiteY2" fmla="*/ 6858000 h 6858000"/>
                  <a:gd name="connsiteX3" fmla="*/ 0 w 6683767"/>
                  <a:gd name="connsiteY3" fmla="*/ 6858000 h 6858000"/>
                  <a:gd name="connsiteX4" fmla="*/ 0 w 6683767"/>
                  <a:gd name="connsiteY4" fmla="*/ 0 h 6858000"/>
                  <a:gd name="connsiteX0" fmla="*/ 0 w 8712592"/>
                  <a:gd name="connsiteY0" fmla="*/ 0 h 6858000"/>
                  <a:gd name="connsiteX1" fmla="*/ 8712592 w 8712592"/>
                  <a:gd name="connsiteY1" fmla="*/ 28575 h 6858000"/>
                  <a:gd name="connsiteX2" fmla="*/ 6683767 w 8712592"/>
                  <a:gd name="connsiteY2" fmla="*/ 6858000 h 6858000"/>
                  <a:gd name="connsiteX3" fmla="*/ 0 w 8712592"/>
                  <a:gd name="connsiteY3" fmla="*/ 6858000 h 6858000"/>
                  <a:gd name="connsiteX4" fmla="*/ 0 w 8712592"/>
                  <a:gd name="connsiteY4" fmla="*/ 0 h 6858000"/>
                  <a:gd name="connsiteX0" fmla="*/ 0 w 6683767"/>
                  <a:gd name="connsiteY0" fmla="*/ 0 h 6858000"/>
                  <a:gd name="connsiteX1" fmla="*/ 4683517 w 6683767"/>
                  <a:gd name="connsiteY1" fmla="*/ 28575 h 6858000"/>
                  <a:gd name="connsiteX2" fmla="*/ 6683767 w 6683767"/>
                  <a:gd name="connsiteY2" fmla="*/ 6858000 h 6858000"/>
                  <a:gd name="connsiteX3" fmla="*/ 0 w 6683767"/>
                  <a:gd name="connsiteY3" fmla="*/ 6858000 h 6858000"/>
                  <a:gd name="connsiteX4" fmla="*/ 0 w 6683767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3767" h="6858000">
                    <a:moveTo>
                      <a:pt x="0" y="0"/>
                    </a:moveTo>
                    <a:lnTo>
                      <a:pt x="4683517" y="28575"/>
                    </a:lnTo>
                    <a:lnTo>
                      <a:pt x="6683767" y="6858000"/>
                    </a:lnTo>
                    <a:lnTo>
                      <a:pt x="0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786359" y="1616083"/>
                <a:ext cx="5897408" cy="4816654"/>
                <a:chOff x="-4190999" y="6447699"/>
                <a:chExt cx="5015684" cy="4096511"/>
              </a:xfrm>
            </p:grpSpPr>
            <p:pic>
              <p:nvPicPr>
                <p:cNvPr id="1027" name="Picture 3" descr="C:\Users\bivyw\Downloads\screencapture-hk-shop-1478239634076.pn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7166" r="15278" b="86866"/>
                <a:stretch/>
              </p:blipFill>
              <p:spPr bwMode="auto">
                <a:xfrm>
                  <a:off x="-3848561" y="6671985"/>
                  <a:ext cx="4217657" cy="264516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http://pngimg.com/upload/laptop_PNG5888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4190999" y="6447699"/>
                  <a:ext cx="5015684" cy="40965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" name="Right Triangle 21"/>
              <p:cNvSpPr/>
              <p:nvPr/>
            </p:nvSpPr>
            <p:spPr>
              <a:xfrm>
                <a:off x="-83199" y="2809152"/>
                <a:ext cx="1343025" cy="4068330"/>
              </a:xfrm>
              <a:custGeom>
                <a:avLst/>
                <a:gdLst>
                  <a:gd name="connsiteX0" fmla="*/ 0 w 1685925"/>
                  <a:gd name="connsiteY0" fmla="*/ 3096780 h 3096780"/>
                  <a:gd name="connsiteX1" fmla="*/ 0 w 1685925"/>
                  <a:gd name="connsiteY1" fmla="*/ 0 h 3096780"/>
                  <a:gd name="connsiteX2" fmla="*/ 1685925 w 1685925"/>
                  <a:gd name="connsiteY2" fmla="*/ 3096780 h 3096780"/>
                  <a:gd name="connsiteX3" fmla="*/ 0 w 1685925"/>
                  <a:gd name="connsiteY3" fmla="*/ 3096780 h 3096780"/>
                  <a:gd name="connsiteX0" fmla="*/ 0 w 1343025"/>
                  <a:gd name="connsiteY0" fmla="*/ 3096780 h 3096780"/>
                  <a:gd name="connsiteX1" fmla="*/ 0 w 1343025"/>
                  <a:gd name="connsiteY1" fmla="*/ 0 h 3096780"/>
                  <a:gd name="connsiteX2" fmla="*/ 1343025 w 1343025"/>
                  <a:gd name="connsiteY2" fmla="*/ 3096780 h 3096780"/>
                  <a:gd name="connsiteX3" fmla="*/ 0 w 1343025"/>
                  <a:gd name="connsiteY3" fmla="*/ 3096780 h 3096780"/>
                  <a:gd name="connsiteX0" fmla="*/ 0 w 1343025"/>
                  <a:gd name="connsiteY0" fmla="*/ 4068330 h 4068330"/>
                  <a:gd name="connsiteX1" fmla="*/ 57150 w 1343025"/>
                  <a:gd name="connsiteY1" fmla="*/ 0 h 4068330"/>
                  <a:gd name="connsiteX2" fmla="*/ 1343025 w 1343025"/>
                  <a:gd name="connsiteY2" fmla="*/ 4068330 h 4068330"/>
                  <a:gd name="connsiteX3" fmla="*/ 0 w 1343025"/>
                  <a:gd name="connsiteY3" fmla="*/ 4068330 h 406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3025" h="4068330">
                    <a:moveTo>
                      <a:pt x="0" y="4068330"/>
                    </a:moveTo>
                    <a:lnTo>
                      <a:pt x="57150" y="0"/>
                    </a:lnTo>
                    <a:lnTo>
                      <a:pt x="1343025" y="4068330"/>
                    </a:lnTo>
                    <a:lnTo>
                      <a:pt x="0" y="406833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-20442" y="382081"/>
              <a:ext cx="6724650" cy="6495401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alpha val="80000"/>
                  </a:srgbClr>
                </a:gs>
                <a:gs pos="48000">
                  <a:srgbClr val="000000">
                    <a:alpha val="44000"/>
                  </a:srgb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87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355866" y="2861859"/>
            <a:ext cx="278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40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-15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HK.SHOP.COM</a:t>
            </a:r>
            <a:endParaRPr kumimoji="0" lang="en-US" sz="3600" b="0" i="0" u="none" strike="noStrike" kern="1200" cap="all" spc="-15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08067" y="3629780"/>
            <a:ext cx="47055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40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all" spc="-150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PartnerStore</a:t>
            </a:r>
          </a:p>
          <a:p>
            <a:pPr marL="0" marR="0" lvl="0" indent="0" algn="l" defTabSz="640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all" spc="-150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kumimoji="0" lang="en-US" sz="4800" b="0" i="0" u="none" strike="noStrike" kern="1200" cap="all" spc="-150" normalizeH="0" baseline="0" noProof="0" dirty="0">
              <a:ln>
                <a:noFill/>
              </a:ln>
              <a:solidFill>
                <a:srgbClr val="01B08C">
                  <a:lumMod val="60000"/>
                  <a:lumOff val="4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83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bivyw\Desktop\confernce temp\41bOOOPIC12_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274"/>
          <a:stretch/>
        </p:blipFill>
        <p:spPr bwMode="auto">
          <a:xfrm>
            <a:off x="-1" y="0"/>
            <a:ext cx="12233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O:\BD_SC\Partner store logo\Logo_etc_PS\Brighter Optical\Brighter Optical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847" y="3028950"/>
            <a:ext cx="2992182" cy="1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62119" y="899978"/>
            <a:ext cx="7109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安香港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 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一月至八月</a:t>
            </a:r>
            <a:r>
              <a:rPr lang="en-US" altLang="zh-TW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en-US" altLang="zh-TW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健康產品業最高銷量本地夥伴商店</a:t>
            </a:r>
          </a:p>
        </p:txBody>
      </p:sp>
      <p:pic>
        <p:nvPicPr>
          <p:cNvPr id="7" name="Picture 10" descr="C:\Users\bivyw\Desktop\confernce temp\37568a83c93d71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" y="4276048"/>
            <a:ext cx="2581952" cy="25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0747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bivyw\Downloads\1024x768-data-out-31-36457936-black-background-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2028372" y="3429000"/>
            <a:ext cx="7953828" cy="2206166"/>
          </a:xfrm>
          <a:prstGeom prst="rect">
            <a:avLst/>
          </a:prstGeom>
        </p:spPr>
        <p:txBody>
          <a:bodyPr anchor="ctr" anchorCtr="0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強勢夥伴商店</a:t>
            </a:r>
            <a:r>
              <a:rPr lang="en-US" altLang="zh-TW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/>
            </a:r>
            <a:br>
              <a:rPr lang="en-US" altLang="zh-TW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</a:br>
            <a:r>
              <a:rPr lang="zh-TW" altLang="en-US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即將登陸</a:t>
            </a:r>
            <a:r>
              <a:rPr lang="en-US" altLang="zh-TW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HK.SHOP.COM</a:t>
            </a:r>
            <a:endParaRPr lang="en-US" sz="4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5021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bivyw\Desktop\confernce temp\default_desktop_expe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16" y="0"/>
            <a:ext cx="12200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bivyw\Desktop\confernce temp\Expedia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327" y="428625"/>
            <a:ext cx="5549462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77066" y="2672452"/>
            <a:ext cx="9010650" cy="1938992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站式網上旅行社服務平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供超過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282000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酒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店，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間航空公司以及自由行套票服務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270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30" t="20440" r="15887" b="43110"/>
          <a:stretch/>
        </p:blipFill>
        <p:spPr bwMode="auto">
          <a:xfrm>
            <a:off x="5821" y="3504406"/>
            <a:ext cx="12211050" cy="350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11" t="22667" r="17361" b="46785"/>
          <a:stretch/>
        </p:blipFill>
        <p:spPr bwMode="auto">
          <a:xfrm>
            <a:off x="-19050" y="0"/>
            <a:ext cx="122110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1" y="0"/>
            <a:ext cx="12186179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8" name="Picture 8" descr="C:\Users\bivyw\Desktop\nov backdrop\ray-ban-sharing-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7" r="13499"/>
          <a:stretch/>
        </p:blipFill>
        <p:spPr bwMode="auto">
          <a:xfrm>
            <a:off x="4968413" y="565985"/>
            <a:ext cx="2236123" cy="1634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" name="TextBox 13"/>
          <p:cNvSpPr txBox="1"/>
          <p:nvPr/>
        </p:nvSpPr>
        <p:spPr>
          <a:xfrm>
            <a:off x="2604815" y="2652732"/>
            <a:ext cx="7013062" cy="2677656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全球高級眼鏡市場的領航者，也是全球至今為止銷量最高的眼鏡品牌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Ray-Ban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香港官方網上商店選購型格太陽眼鏡，可選不同型號、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鏡片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61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bivyw\Desktop\confernce temp\539069_10151647887303445_1841310459_n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45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ivyw\Desktop\confernce temp\862b68d304a3da869a4538c6149a91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00" b="5600"/>
          <a:stretch/>
        </p:blipFill>
        <p:spPr bwMode="auto">
          <a:xfrm>
            <a:off x="3149600" y="3474720"/>
            <a:ext cx="508000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ivyw\Desktop\confernce temp\nike-post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6"/>
          <a:stretch/>
        </p:blipFill>
        <p:spPr bwMode="auto">
          <a:xfrm>
            <a:off x="0" y="3474720"/>
            <a:ext cx="396240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bivyw\Desktop\confernce temp\nike_hyperdunk_shoes_by_erdoom-d2zb90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2"/>
          <a:stretch/>
        </p:blipFill>
        <p:spPr bwMode="auto">
          <a:xfrm>
            <a:off x="7905750" y="3474720"/>
            <a:ext cx="428625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-150636"/>
            <a:ext cx="12186179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5787" y="2734925"/>
            <a:ext cx="8480425" cy="1938992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球著名運動品牌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主要生產運動鞋、運動服裝、體育用品，以自己的品牌銷售，包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括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Nike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 Jordan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Nike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Golf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Team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Starter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98181" y="488911"/>
            <a:ext cx="3195637" cy="1634189"/>
            <a:chOff x="4467224" y="-1581150"/>
            <a:chExt cx="3638550" cy="1860686"/>
          </a:xfrm>
        </p:grpSpPr>
        <p:sp>
          <p:nvSpPr>
            <p:cNvPr id="2" name="Rounded Rectangle 1"/>
            <p:cNvSpPr/>
            <p:nvPr/>
          </p:nvSpPr>
          <p:spPr>
            <a:xfrm>
              <a:off x="4467224" y="-1581150"/>
              <a:ext cx="3638550" cy="18606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6" name="Picture 2" descr="C:\Users\bivyw\Desktop\confernce temp\Nike-Logo-Free-PNG-Imag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137" y="-1368558"/>
              <a:ext cx="2752724" cy="143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1118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bivyw\Desktop\confernce temp\400067434picture_name14467191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34" t="2449" r="38883"/>
          <a:stretch/>
        </p:blipFill>
        <p:spPr bwMode="auto">
          <a:xfrm>
            <a:off x="0" y="392112"/>
            <a:ext cx="6096000" cy="531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38100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7932" y="2615703"/>
            <a:ext cx="8963025" cy="2554545"/>
          </a:xfrm>
          <a:prstGeom prst="rect">
            <a:avLst/>
          </a:prstGeom>
          <a:solidFill>
            <a:schemeClr val="bg1">
              <a:alpha val="89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洲化粧品零售業的翹楚。以「一站式化粧品專門店」概念，為顧客提供多元化的優質產品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銷售逾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個品牌產品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合共超過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17,000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品，包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括護膚品、香水、化粧品、護髮及身體護理產品、美容營養食品、以至專有品牌及獨家代理的名牌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C:\Users\bivyw\Desktop\confernce temp\400067434picture_name14467191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475" t="2799" b="68367"/>
          <a:stretch/>
        </p:blipFill>
        <p:spPr bwMode="auto">
          <a:xfrm>
            <a:off x="5038725" y="230237"/>
            <a:ext cx="2114550" cy="1281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61061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bivyw\Desktop\confernce temp\harbour_plaza_8_degrees_30062015-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42" r="1229"/>
          <a:stretch/>
        </p:blipFill>
        <p:spPr bwMode="auto">
          <a:xfrm>
            <a:off x="-57150" y="0"/>
            <a:ext cx="12249150" cy="699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7150" y="277017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2907851"/>
            <a:ext cx="9131300" cy="2554545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度海逸酒店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逸國際酒店集團管理的酒店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提供舒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適雅致的客房，豪華寬敞的酒店套房，設計獨特的酒店大堂，各具特色的餐廳及酒吧，多功能會議及宴會場地，配合各類完善的設施及體貼入微的服務，定能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令住客體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驗既舒適又方便的香港酒店住宿享受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22" name="Picture 6" descr="C:\Users\bivyw\Desktop\confernce temp\Harbour Plaza 8 Degrees Hotel Kowloon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1220" y="394625"/>
            <a:ext cx="2362150" cy="1642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165518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bivyw\Desktop\confernce temp\harbour_plaza_8_degrees_30062015-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42" r="1229"/>
          <a:stretch/>
        </p:blipFill>
        <p:spPr bwMode="auto">
          <a:xfrm>
            <a:off x="-57150" y="0"/>
            <a:ext cx="12249150" cy="699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7150" y="277017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8325" y="2901052"/>
            <a:ext cx="8458200" cy="3477875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度餐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廳 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酒店大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堂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點心自助午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一至週五，公眾假期除外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 :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美安會員尊享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折優惠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下午茶套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美安會員尊享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折優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自選午餐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美安會員尊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享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85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折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芒果拿破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崙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磅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美安會員尊享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85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折優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*優惠有限期至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22" name="Picture 6" descr="C:\Users\bivyw\Desktop\confernce temp\Harbour Plaza 8 Degrees Hotel Kowloon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470" y="444276"/>
            <a:ext cx="1907649" cy="132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Rectangle 5"/>
          <p:cNvSpPr/>
          <p:nvPr/>
        </p:nvSpPr>
        <p:spPr>
          <a:xfrm>
            <a:off x="3200400" y="1979007"/>
            <a:ext cx="63817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美安大會  獨家優惠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086850" y="4802097"/>
            <a:ext cx="1790700" cy="1666126"/>
            <a:chOff x="9353550" y="5039474"/>
            <a:chExt cx="1790700" cy="1666126"/>
          </a:xfrm>
        </p:grpSpPr>
        <p:sp>
          <p:nvSpPr>
            <p:cNvPr id="2" name="Oval 1"/>
            <p:cNvSpPr/>
            <p:nvPr/>
          </p:nvSpPr>
          <p:spPr>
            <a:xfrm>
              <a:off x="9353550" y="5039474"/>
              <a:ext cx="1790700" cy="1666126"/>
            </a:xfrm>
            <a:prstGeom prst="ellipse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429750" y="5272372"/>
              <a:ext cx="1638300" cy="120032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3%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現金回贈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IBV</a:t>
              </a:r>
              <a:endParaRPr 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74804" y="2824459"/>
            <a:ext cx="1828800" cy="398336"/>
            <a:chOff x="1374804" y="2824459"/>
            <a:chExt cx="1828800" cy="398336"/>
          </a:xfrm>
        </p:grpSpPr>
        <p:sp>
          <p:nvSpPr>
            <p:cNvPr id="7" name="Rectangle 6"/>
            <p:cNvSpPr/>
            <p:nvPr/>
          </p:nvSpPr>
          <p:spPr>
            <a:xfrm rot="20511178">
              <a:off x="1374804" y="2824459"/>
              <a:ext cx="1828800" cy="398336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20536175">
              <a:off x="1499090" y="2830428"/>
              <a:ext cx="1700257" cy="36933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/>
                <a:buNone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即將推出</a:t>
              </a:r>
              <a:endPara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8223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7" t="18270" r="1" b="8044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53445" y="447675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bivyw\Desktop\confernce temp\Sprite-logo-ol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55" t="15961" r="10298" b="2975"/>
          <a:stretch/>
        </p:blipFill>
        <p:spPr bwMode="auto">
          <a:xfrm>
            <a:off x="3428068" y="2540252"/>
            <a:ext cx="1232075" cy="948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bivyw\Desktop\confernce temp\1920px_Coca_Cola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7711" y="2659950"/>
            <a:ext cx="1387329" cy="79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C:\Users\bivyw\Desktop\confernce temp\free-vector-perrier-3_054312_perrier-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426" y="4116531"/>
            <a:ext cx="1071562" cy="1071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9" name="Picture 5" descr="C:\Users\bivyw\Desktop\confernce temp\drop_ico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413"/>
          <a:stretch/>
        </p:blipFill>
        <p:spPr bwMode="auto">
          <a:xfrm>
            <a:off x="6436444" y="4125263"/>
            <a:ext cx="966930" cy="1054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0" name="Picture 6" descr="C:\Users\bivyw\Desktop\confernce temp\dr_pack_oil_1img_b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6" r="8273"/>
          <a:stretch/>
        </p:blipFill>
        <p:spPr bwMode="auto">
          <a:xfrm>
            <a:off x="8623607" y="2454274"/>
            <a:ext cx="1371600" cy="993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1" name="Picture 7" descr="C:\Users\bivyw\Desktop\confernce temp\金宝汤公司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2749" y="1450654"/>
            <a:ext cx="1587394" cy="578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3" name="Picture 9" descr="C:\Users\bivyw\Desktop\confernce temp\Kimberly-Clark-Huggies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240" y="2600744"/>
            <a:ext cx="1276349" cy="88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4" name="Picture 10" descr="C:\Users\bivyw\Desktop\confernce temp\Dettol_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729" y="4116531"/>
            <a:ext cx="847724" cy="107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5" name="Picture 11" descr="C:\Users\bivyw\Desktop\confernce temp\Dove-logo-logotype-1024x76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77" y="4123268"/>
            <a:ext cx="1477435" cy="110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6" name="Picture 12" descr="C:\Users\bivyw\Desktop\confernce temp\img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94" b="22827"/>
          <a:stretch/>
        </p:blipFill>
        <p:spPr bwMode="auto">
          <a:xfrm>
            <a:off x="5138401" y="1445296"/>
            <a:ext cx="1146640" cy="519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7" name="Group 6"/>
          <p:cNvGrpSpPr/>
          <p:nvPr/>
        </p:nvGrpSpPr>
        <p:grpSpPr>
          <a:xfrm>
            <a:off x="5063675" y="2467185"/>
            <a:ext cx="1389399" cy="1024160"/>
            <a:chOff x="-1334037" y="2581277"/>
            <a:chExt cx="1105437" cy="814845"/>
          </a:xfrm>
        </p:grpSpPr>
        <p:sp>
          <p:nvSpPr>
            <p:cNvPr id="6" name="Rounded Rectangle 5"/>
            <p:cNvSpPr/>
            <p:nvPr/>
          </p:nvSpPr>
          <p:spPr>
            <a:xfrm>
              <a:off x="-1334037" y="2581277"/>
              <a:ext cx="1105437" cy="81484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C:\Users\bivyw\Desktop\confernce temp\Vinda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3237" y="2636837"/>
              <a:ext cx="995184" cy="69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7754051" y="4133930"/>
            <a:ext cx="1105437" cy="1036765"/>
            <a:chOff x="12254969" y="1433386"/>
            <a:chExt cx="1105437" cy="1036765"/>
          </a:xfrm>
        </p:grpSpPr>
        <p:sp>
          <p:nvSpPr>
            <p:cNvPr id="21" name="Rounded Rectangle 20"/>
            <p:cNvSpPr/>
            <p:nvPr/>
          </p:nvSpPr>
          <p:spPr>
            <a:xfrm>
              <a:off x="12254969" y="1433386"/>
              <a:ext cx="1105437" cy="10367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7" name="Picture 13" descr="C:\Users\bivyw\Desktop\confernce temp\Vita_logo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2537" y="1517587"/>
              <a:ext cx="1066799" cy="868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C:\Users\bivyw\Desktop\confernce temp\0130031192268513250539538486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7433" y="1450654"/>
            <a:ext cx="1076869" cy="611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" name="Picture 2" descr="C:\Users\bivyw\Desktop\confernce temp\shiqiumai_1423650274984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2178" y="1355496"/>
            <a:ext cx="1031465" cy="655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Picture 3" descr="C:\Users\bivyw\Desktop\confernce temp\112logo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8439" y="4218131"/>
            <a:ext cx="1358800" cy="861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189127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7" t="18270" r="1" b="804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907631" y="285750"/>
            <a:ext cx="3592466" cy="1962150"/>
            <a:chOff x="-5105400" y="2514600"/>
            <a:chExt cx="4743450" cy="2590800"/>
          </a:xfrm>
        </p:grpSpPr>
        <p:sp>
          <p:nvSpPr>
            <p:cNvPr id="2" name="Rectangle 1"/>
            <p:cNvSpPr/>
            <p:nvPr/>
          </p:nvSpPr>
          <p:spPr>
            <a:xfrm>
              <a:off x="-5105400" y="2514600"/>
              <a:ext cx="4743450" cy="2590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2" name="Picture 2" descr="M:\Agreement\Ztore\logo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666" b="17205"/>
            <a:stretch/>
          </p:blipFill>
          <p:spPr bwMode="auto">
            <a:xfrm>
              <a:off x="-5105400" y="2705100"/>
              <a:ext cx="4724400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-53445" y="1458726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907851"/>
            <a:ext cx="7493000" cy="255454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是一間提供即日送貨服務的網上超級市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售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賣優質的糧油雜貨及生活用品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。你可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簡易地在網上隨時隨地購買心儀產品，選擇合適的送貨時段，並透過受認證的付款平台結帳，簡單方便又安全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189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95648" y="-377370"/>
            <a:ext cx="11625942" cy="7405234"/>
            <a:chOff x="1121153" y="340300"/>
            <a:chExt cx="8808585" cy="6687563"/>
          </a:xfrm>
        </p:grpSpPr>
        <p:pic>
          <p:nvPicPr>
            <p:cNvPr id="21" name="Picture 8" descr="C:\Users\bivyw\Desktop\confernce temp\winwin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9581" b="93713" l="3600" r="99000"/>
                      </a14:imgEffect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153" y="2786063"/>
              <a:ext cx="6350001" cy="424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bivyw\Desktop\confernce temp\winwin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9581" b="93713" l="3600" r="99000"/>
                      </a14:imgEffect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37" y="340300"/>
              <a:ext cx="6350001" cy="424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bivyw\Desktop\confernce temp\puzzle-4figuren-1024x92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609" y="2128209"/>
            <a:ext cx="48768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1217" y="1702999"/>
            <a:ext cx="2757565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美安香港</a:t>
            </a:r>
            <a:endParaRPr lang="en-US" sz="32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5006" y="5345983"/>
            <a:ext cx="2757565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超連鎖店主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8952" y="5338917"/>
            <a:ext cx="2757565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夥伴商店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03176" y="1678745"/>
            <a:ext cx="1901223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優惠顧</a:t>
            </a:r>
            <a:r>
              <a:rPr lang="zh-TW" alt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客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648" y="202314"/>
            <a:ext cx="109105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  x   </a:t>
            </a:r>
            <a:r>
              <a:rPr lang="zh-TW" altLang="en-US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lang="en-US" altLang="zh-TW" sz="4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21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7" t="18270" r="1" b="8044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89" y="0"/>
            <a:ext cx="10525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4450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7" t="18270" r="1" b="8044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427053"/>
            <a:ext cx="5257800" cy="110024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年的初創公司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投資超過２千萬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全港首間最快即日送貨的網上超市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數萬呎中央倉庫即日付運到全港各地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843031"/>
            <a:ext cx="5311245" cy="5857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關於士多 </a:t>
            </a:r>
            <a:r>
              <a:rPr lang="en-US" altLang="zh-TW" sz="32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ZTORE.com</a:t>
            </a:r>
            <a:endParaRPr lang="en-US" sz="3200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xmlns="" val="411565305"/>
              </p:ext>
            </p:extLst>
          </p:nvPr>
        </p:nvGraphicFramePr>
        <p:xfrm>
          <a:off x="838200" y="2066355"/>
          <a:ext cx="9368244" cy="465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9387097" y="302700"/>
            <a:ext cx="2220586" cy="1212850"/>
            <a:chOff x="-5105400" y="2514600"/>
            <a:chExt cx="4743450" cy="2590800"/>
          </a:xfrm>
        </p:grpSpPr>
        <p:sp>
          <p:nvSpPr>
            <p:cNvPr id="17" name="Rectangle 16"/>
            <p:cNvSpPr/>
            <p:nvPr/>
          </p:nvSpPr>
          <p:spPr>
            <a:xfrm>
              <a:off x="-5105400" y="2514600"/>
              <a:ext cx="4743450" cy="2590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M:\Agreement\Ztore\logo2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666" b="17205"/>
            <a:stretch/>
          </p:blipFill>
          <p:spPr bwMode="auto">
            <a:xfrm>
              <a:off x="-5105400" y="2705100"/>
              <a:ext cx="4724400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50158523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7" t="18270" r="1" b="8044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85707" y="767276"/>
            <a:ext cx="2220586" cy="1212850"/>
            <a:chOff x="-5105400" y="2514600"/>
            <a:chExt cx="4743450" cy="2590800"/>
          </a:xfrm>
        </p:grpSpPr>
        <p:sp>
          <p:nvSpPr>
            <p:cNvPr id="8" name="Rectangle 7"/>
            <p:cNvSpPr/>
            <p:nvPr/>
          </p:nvSpPr>
          <p:spPr>
            <a:xfrm>
              <a:off x="-5105400" y="2514600"/>
              <a:ext cx="4743450" cy="2590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:\Agreement\Ztore\logo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666" b="17205"/>
            <a:stretch/>
          </p:blipFill>
          <p:spPr bwMode="auto">
            <a:xfrm>
              <a:off x="-5105400" y="2705100"/>
              <a:ext cx="4724400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760507" y="2633952"/>
            <a:ext cx="6777875" cy="1889951"/>
            <a:chOff x="2760507" y="2633952"/>
            <a:chExt cx="6777875" cy="1889951"/>
          </a:xfrm>
        </p:grpSpPr>
        <p:pic>
          <p:nvPicPr>
            <p:cNvPr id="16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201" b="35621"/>
            <a:stretch/>
          </p:blipFill>
          <p:spPr>
            <a:xfrm>
              <a:off x="2760507" y="2633952"/>
              <a:ext cx="6777875" cy="18899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998986" y="3727365"/>
              <a:ext cx="20492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超過</a:t>
              </a:r>
              <a:r>
                <a: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6000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種產品的</a:t>
              </a:r>
              <a:endParaRPr lang="zh-HK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184843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7" t="18270" r="1" b="8044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551" y="4470435"/>
            <a:ext cx="1295700" cy="1607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99" y="4869304"/>
            <a:ext cx="1005933" cy="85433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72795" y="911751"/>
            <a:ext cx="10515600" cy="472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士多</a:t>
            </a:r>
            <a:r>
              <a:rPr lang="en-US" altLang="zh-TW" sz="24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ZTORE</a:t>
            </a:r>
            <a:r>
              <a:rPr lang="zh-TW" altLang="en-US" sz="24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產品種類</a:t>
            </a:r>
            <a:endParaRPr lang="zh-HK" altLang="en-US" sz="2400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342" y="2057879"/>
            <a:ext cx="116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糧油雜貨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795" y="4206594"/>
            <a:ext cx="116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香港製造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8600" y="2057526"/>
            <a:ext cx="116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零食餅乾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8858" y="2057526"/>
            <a:ext cx="116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飲品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5228" y="2057526"/>
            <a:ext cx="85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酒類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6903" y="2057526"/>
            <a:ext cx="185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早餐及蜜糖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14569" y="2057526"/>
            <a:ext cx="185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烘焙用品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67247" y="2057526"/>
            <a:ext cx="185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家居生活用品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55496" y="2060020"/>
            <a:ext cx="185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個人護理產品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9692" y="4206241"/>
            <a:ext cx="136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原箱優惠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1885" y="4206594"/>
            <a:ext cx="116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手工啤酒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6403" y="4206594"/>
            <a:ext cx="148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本土手工餅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52708" y="4206594"/>
            <a:ext cx="167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天然清潔用品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56423" y="4206241"/>
            <a:ext cx="167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手工皂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天然身體護理產品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1353" y="1688194"/>
            <a:ext cx="438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一般常見品牌</a:t>
            </a:r>
            <a:r>
              <a:rPr lang="en-US" altLang="zh-TW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超市貨品</a:t>
            </a:r>
            <a:endParaRPr lang="zh-HK" altLang="en-US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8888" y="3836909"/>
            <a:ext cx="438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士多</a:t>
            </a:r>
            <a:r>
              <a:rPr lang="en-US" altLang="zh-TW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ZTORE </a:t>
            </a:r>
            <a:r>
              <a:rPr lang="zh-TW" altLang="en-US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特色產品</a:t>
            </a:r>
            <a:endParaRPr lang="zh-HK" altLang="en-US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4099" y="2622636"/>
            <a:ext cx="507936" cy="5079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6151" y="2622636"/>
            <a:ext cx="507936" cy="5079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8829" y="2622636"/>
            <a:ext cx="507936" cy="5079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7220" y="2622636"/>
            <a:ext cx="507936" cy="5079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895" y="2626234"/>
            <a:ext cx="507936" cy="507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9142" y="2626234"/>
            <a:ext cx="507936" cy="5079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6112" y="2619167"/>
            <a:ext cx="507936" cy="5079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295" y="2632015"/>
            <a:ext cx="507936" cy="5079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233" y="4729587"/>
            <a:ext cx="841072" cy="12535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9163" y="5002339"/>
            <a:ext cx="961560" cy="9807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4255" y="4658893"/>
            <a:ext cx="1258113" cy="83384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1633" y="5296469"/>
            <a:ext cx="1293773" cy="6893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8222" y="4559242"/>
            <a:ext cx="867589" cy="7692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54518" y="5355642"/>
            <a:ext cx="1116741" cy="9984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71259" y="5566786"/>
            <a:ext cx="862953" cy="81437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55" b="27058"/>
          <a:stretch/>
        </p:blipFill>
        <p:spPr>
          <a:xfrm>
            <a:off x="3782481" y="5002339"/>
            <a:ext cx="1863718" cy="8291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19479" y="4803086"/>
            <a:ext cx="1391149" cy="9266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09272" flipH="1">
            <a:off x="10446930" y="5666346"/>
            <a:ext cx="1129998" cy="70808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3536" y="5669141"/>
            <a:ext cx="688687" cy="52076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91323" y="4610181"/>
            <a:ext cx="500295" cy="13279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0202" y="4839767"/>
            <a:ext cx="755584" cy="139660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0118" y="5505454"/>
            <a:ext cx="1177190" cy="83190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9387097" y="302700"/>
            <a:ext cx="2220586" cy="1212850"/>
            <a:chOff x="-5105400" y="2514600"/>
            <a:chExt cx="4743450" cy="2590800"/>
          </a:xfrm>
        </p:grpSpPr>
        <p:sp>
          <p:nvSpPr>
            <p:cNvPr id="51" name="Rectangle 50"/>
            <p:cNvSpPr/>
            <p:nvPr/>
          </p:nvSpPr>
          <p:spPr>
            <a:xfrm>
              <a:off x="-5105400" y="2514600"/>
              <a:ext cx="4743450" cy="2590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2" descr="M:\Agreement\Ztore\logo2.png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666" b="17205"/>
            <a:stretch/>
          </p:blipFill>
          <p:spPr bwMode="auto">
            <a:xfrm>
              <a:off x="-5105400" y="2705100"/>
              <a:ext cx="4724400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72791921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7" t="18270" r="1" b="804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27" b="52877"/>
          <a:stretch/>
        </p:blipFill>
        <p:spPr bwMode="auto">
          <a:xfrm>
            <a:off x="3135776" y="2286595"/>
            <a:ext cx="5612936" cy="389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31782" y="1161607"/>
            <a:ext cx="60209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美安香港大會</a:t>
            </a:r>
            <a:r>
              <a:rPr lang="zh-TW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獨</a:t>
            </a:r>
            <a:r>
              <a:rPr lang="zh-TW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家優</a:t>
            </a:r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惠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387097" y="302700"/>
            <a:ext cx="2220586" cy="1212850"/>
            <a:chOff x="-5105400" y="2514600"/>
            <a:chExt cx="4743450" cy="2590800"/>
          </a:xfrm>
        </p:grpSpPr>
        <p:sp>
          <p:nvSpPr>
            <p:cNvPr id="9" name="Rectangle 8"/>
            <p:cNvSpPr/>
            <p:nvPr/>
          </p:nvSpPr>
          <p:spPr>
            <a:xfrm>
              <a:off x="-5105400" y="2514600"/>
              <a:ext cx="4743450" cy="2590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:\Agreement\Ztore\logo2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666" b="17205"/>
            <a:stretch/>
          </p:blipFill>
          <p:spPr bwMode="auto">
            <a:xfrm>
              <a:off x="-5105400" y="2705100"/>
              <a:ext cx="4724400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5022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12192000" cy="6857364"/>
            <a:chOff x="0" y="-1"/>
            <a:chExt cx="12192000" cy="6857364"/>
          </a:xfrm>
        </p:grpSpPr>
        <p:pic>
          <p:nvPicPr>
            <p:cNvPr id="1026" name="Picture 2" descr="C:\Users\bivyw\Desktop\confernce temp\shutterstock_13234431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0287000" cy="6857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bivyw\Desktop\confernce temp\shutterstock_13234431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444"/>
            <a:stretch/>
          </p:blipFill>
          <p:spPr bwMode="auto">
            <a:xfrm>
              <a:off x="3543300" y="-1"/>
              <a:ext cx="8648700" cy="6857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0" y="-56864"/>
            <a:ext cx="12298890" cy="6896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9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1450" y="1177924"/>
            <a:ext cx="716280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Font typeface="Arial"/>
              <a:buNone/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只需繼續你每天正常會做的事</a:t>
            </a:r>
            <a:endParaRPr lang="en-US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1450" y="1924336"/>
            <a:ext cx="716280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Font typeface="Arial"/>
              <a:buNone/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即時賺取現金回贈</a:t>
            </a:r>
            <a:endParaRPr lang="en-US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1450" y="2667286"/>
            <a:ext cx="716280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Font typeface="Arial"/>
              <a:buNone/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累積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點數</a:t>
            </a:r>
            <a:endParaRPr lang="en-US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50" y="3391186"/>
            <a:ext cx="716280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達成購物年金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0500" y="4076986"/>
            <a:ext cx="716280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Font typeface="Arial"/>
              <a:buNone/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轉消費為收入</a:t>
            </a:r>
            <a:endParaRPr lang="en-US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9550" y="4771144"/>
            <a:ext cx="716280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Font typeface="Arial"/>
              <a:buNone/>
            </a:pPr>
            <a:r>
              <a:rPr lang="zh-TW" altLang="en-US" sz="3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記住：購物是快樂的</a:t>
            </a:r>
            <a:endParaRPr lang="en-US" sz="3600" b="1" dirty="0" smtClean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5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vyw\Desktop\confernce temp\47051910-black-p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1" t="33777" r="81459" b="47778"/>
          <a:stretch/>
        </p:blipFill>
        <p:spPr bwMode="auto">
          <a:xfrm>
            <a:off x="1792505" y="2215876"/>
            <a:ext cx="98601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83" t="32444" r="68427" b="47112"/>
          <a:stretch/>
        </p:blipFill>
        <p:spPr bwMode="auto">
          <a:xfrm>
            <a:off x="4607590" y="2215876"/>
            <a:ext cx="1036983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33" t="34222" r="55972" b="48000"/>
          <a:stretch/>
        </p:blipFill>
        <p:spPr bwMode="auto">
          <a:xfrm>
            <a:off x="3139142" y="2215876"/>
            <a:ext cx="108585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22" t="34555" r="39723" b="46223"/>
          <a:stretch/>
        </p:blipFill>
        <p:spPr bwMode="auto">
          <a:xfrm>
            <a:off x="6039347" y="2215876"/>
            <a:ext cx="1183963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61" t="32555" r="29445" b="46890"/>
          <a:stretch/>
        </p:blipFill>
        <p:spPr bwMode="auto">
          <a:xfrm>
            <a:off x="5187864" y="3838585"/>
            <a:ext cx="913419" cy="109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00" t="30444" r="16944" b="46223"/>
          <a:stretch/>
        </p:blipFill>
        <p:spPr bwMode="auto">
          <a:xfrm>
            <a:off x="6399243" y="3838585"/>
            <a:ext cx="982328" cy="109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38" t="30444" r="3889" b="46223"/>
          <a:stretch/>
        </p:blipFill>
        <p:spPr bwMode="auto">
          <a:xfrm>
            <a:off x="1045146" y="3838585"/>
            <a:ext cx="1013678" cy="109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22" t="57555" r="64723" b="24668"/>
          <a:stretch/>
        </p:blipFill>
        <p:spPr bwMode="auto">
          <a:xfrm>
            <a:off x="7632158" y="2215876"/>
            <a:ext cx="128016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77" t="55777" r="52223" b="22890"/>
          <a:stretch/>
        </p:blipFill>
        <p:spPr bwMode="auto">
          <a:xfrm>
            <a:off x="3742630" y="3838585"/>
            <a:ext cx="1028700" cy="109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77" t="53847" r="41528" b="22890"/>
          <a:stretch/>
        </p:blipFill>
        <p:spPr bwMode="auto">
          <a:xfrm>
            <a:off x="10292081" y="3838585"/>
            <a:ext cx="807106" cy="109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33" t="55333" r="30695" b="22890"/>
          <a:stretch/>
        </p:blipFill>
        <p:spPr bwMode="auto">
          <a:xfrm>
            <a:off x="9024447" y="3838585"/>
            <a:ext cx="884542" cy="109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94" t="55048" r="20417" b="24666"/>
          <a:stretch/>
        </p:blipFill>
        <p:spPr bwMode="auto">
          <a:xfrm>
            <a:off x="7710250" y="3838585"/>
            <a:ext cx="985688" cy="109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472" t="57777" r="3889" b="22890"/>
          <a:stretch/>
        </p:blipFill>
        <p:spPr bwMode="auto">
          <a:xfrm>
            <a:off x="9155913" y="2215876"/>
            <a:ext cx="1334814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0" t="54444" r="79584" b="22890"/>
          <a:stretch/>
        </p:blipFill>
        <p:spPr bwMode="auto">
          <a:xfrm>
            <a:off x="2366589" y="3838585"/>
            <a:ext cx="1108038" cy="109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8794" y="1117600"/>
            <a:ext cx="4947671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Font typeface="Arial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特別鳴謝夥伴商店贊助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82910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9050" y="1"/>
            <a:ext cx="122732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C:\Users\bivyw\Desktop\PS bann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49" b="10009"/>
          <a:stretch/>
        </p:blipFill>
        <p:spPr bwMode="auto">
          <a:xfrm>
            <a:off x="2122328" y="-1"/>
            <a:ext cx="799052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088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00025" y="0"/>
            <a:ext cx="12392025" cy="6924618"/>
            <a:chOff x="-200025" y="0"/>
            <a:chExt cx="12392025" cy="6924618"/>
          </a:xfrm>
        </p:grpSpPr>
        <p:pic>
          <p:nvPicPr>
            <p:cNvPr id="2050" name="Picture 2" descr="C:\Users\bivyw\Desktop\confernce temp\41e2a4c2d98af7865315ef4c24bd616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0025" y="0"/>
              <a:ext cx="12392025" cy="692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857500" y="5467350"/>
              <a:ext cx="6553200" cy="92333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indent="0" algn="ctr">
                <a:buFont typeface="Arial"/>
                <a:buNone/>
              </a:pPr>
              <a:r>
                <a:rPr lang="zh-TW" altLang="en-US" sz="5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向著目標　不斷進步</a:t>
              </a:r>
              <a:endParaRPr 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881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ivyw\Desktop\confernce temp\b62832ee99520844a46d56b8aef7d1ea8fc6a9d1912b70b65e8b0c84a88dc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vyw\Downloads\screencapture-docs-google-forms-d-e-1FAIpQLSfTu3sSqY18Ajv162IoDZP0jKGpBCafRUKzg6CvRUFidA_vsQ-viewform-147865743950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5" r="19583"/>
          <a:stretch/>
        </p:blipFill>
        <p:spPr bwMode="auto">
          <a:xfrm>
            <a:off x="899664" y="-3848"/>
            <a:ext cx="4961691" cy="1086234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ivyw\Downloads\screencapture-docs-google-forms-d-e-1FAIpQLSdfdO-lb0NQ8T4SucFua0JNetge7idWZZ4sxdlXqkHg_ceOsQ-viewform-14786573725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93" t="7317" r="19698"/>
          <a:stretch/>
        </p:blipFill>
        <p:spPr bwMode="auto">
          <a:xfrm>
            <a:off x="6143622" y="-3848"/>
            <a:ext cx="4442351" cy="1150620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vyw\Downloads\screencapture-docs-google-forms-d-e-1FAIpQLSfbb2swuNoPXCDbJxDpSmTSG2ro-0MnWpH5GV7xfOsWXrdpnQ-viewform-147865749252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33" r="16389"/>
          <a:stretch/>
        </p:blipFill>
        <p:spPr bwMode="auto">
          <a:xfrm>
            <a:off x="3126523" y="419099"/>
            <a:ext cx="5644073" cy="113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2386" y="5414098"/>
            <a:ext cx="12087228" cy="1384316"/>
            <a:chOff x="1430909" y="-1538825"/>
            <a:chExt cx="10432238" cy="2190025"/>
          </a:xfrm>
          <a:solidFill>
            <a:schemeClr val="bg1"/>
          </a:solidFill>
          <a:effectLst>
            <a:outerShdw blurRad="596900" dist="38100" dir="16200000" sx="103000" sy="103000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1430909" y="-1538825"/>
              <a:ext cx="10432238" cy="2190025"/>
            </a:xfrm>
            <a:prstGeom prst="rect">
              <a:avLst/>
            </a:prstGeom>
            <a:solidFill>
              <a:schemeClr val="accent6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US" sz="1350">
                <a:solidFill>
                  <a:srgbClr val="F2F2F2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47992" y="-1405995"/>
              <a:ext cx="2798072" cy="2057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268" tIns="34289" rIns="68268" bIns="34289">
              <a:spAutoFit/>
            </a:bodyPr>
            <a:lstStyle/>
            <a:p>
              <a:pPr algn="ctr" defTabSz="682213">
                <a:defRPr/>
              </a:pPr>
              <a:r>
                <a:rPr lang="zh-TW" altLang="en-US" sz="2000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電子化各樣申請表</a:t>
              </a:r>
              <a:endParaRPr lang="en-US" altLang="zh-TW" sz="2000" dirty="0" smtClean="0">
                <a:ln w="3175">
                  <a:noFill/>
                </a:ln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 defTabSz="682213">
                <a:buFontTx/>
                <a:buChar char="-"/>
                <a:defRPr/>
              </a:pPr>
              <a:r>
                <a:rPr lang="zh-TW" altLang="en-US" sz="2000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夥伴商店消費查找表格</a:t>
              </a:r>
              <a:endParaRPr lang="en-US" sz="2000" dirty="0" smtClean="0">
                <a:ln w="3175">
                  <a:noFill/>
                </a:ln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 defTabSz="682213">
                <a:buFontTx/>
                <a:buChar char="-"/>
                <a:defRPr/>
              </a:pPr>
              <a:r>
                <a:rPr lang="zh-TW" altLang="en-US" sz="2000" dirty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夥伴商</a:t>
              </a:r>
              <a:r>
                <a:rPr lang="zh-TW" altLang="en-US" sz="2000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店會議申請</a:t>
              </a:r>
              <a:r>
                <a:rPr lang="en-US" sz="2000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pPr marL="342900" indent="-342900" defTabSz="682213">
                <a:buFontTx/>
                <a:buChar char="-"/>
                <a:defRPr/>
              </a:pPr>
              <a:r>
                <a:rPr lang="zh-TW" altLang="en-US" sz="2000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加入夥</a:t>
              </a:r>
              <a:r>
                <a:rPr lang="zh-TW" altLang="en-US" sz="2000" dirty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伴商</a:t>
              </a:r>
              <a:r>
                <a:rPr lang="zh-TW" altLang="en-US" sz="2000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店申請</a:t>
              </a:r>
              <a:endParaRPr lang="en-US" sz="2000" dirty="0">
                <a:ln w="3175">
                  <a:noFill/>
                </a:ln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190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33171 L -3.54167E-6 -0.3317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3172 L 2.91667E-6 -0.081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47824 L 2.29167E-6 -0.31065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31065 L 2.29167E-6 -0.06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37222 L -6.25E-7 -0.37222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37222 L 3.75E-6 -0.122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ivyw\Desktop\confernce temp\b62832ee99520844a46d56b8aef7d1ea8fc6a9d1912b70b65e8b0c84a88dc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3272"/>
            <a:ext cx="5730240" cy="429768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04" t="10422" r="26279" b="10285"/>
          <a:stretch/>
        </p:blipFill>
        <p:spPr bwMode="auto">
          <a:xfrm>
            <a:off x="-2" y="919786"/>
            <a:ext cx="6550230" cy="5018427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113" y="2095500"/>
            <a:ext cx="4992587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zh-TW" altLang="en-US" sz="36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這樣的銷售報告</a:t>
            </a:r>
            <a:endParaRPr lang="en-US" altLang="zh-TW" sz="3600" b="1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Arial"/>
              <a:buNone/>
            </a:pPr>
            <a:r>
              <a:rPr lang="zh-TW" altLang="en-US" sz="36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可以接受嗎？</a:t>
            </a:r>
            <a:endParaRPr lang="en-US" sz="3600" b="1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4" name="Picture 4" descr="C:\Users\bivyw\Downloads\screencapture-docs-google-forms-d-e-1FAIpQLSehkFLTR1WCkOyMzzB1UR2d_xvnApiEUz5tkZDv62xkJ4M09Q-viewform-147850352137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36" r="19447"/>
          <a:stretch/>
        </p:blipFill>
        <p:spPr bwMode="auto">
          <a:xfrm>
            <a:off x="2029862" y="275947"/>
            <a:ext cx="8532326" cy="10375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8" name="Group 7"/>
          <p:cNvGrpSpPr/>
          <p:nvPr/>
        </p:nvGrpSpPr>
        <p:grpSpPr>
          <a:xfrm>
            <a:off x="-85728" y="5749252"/>
            <a:ext cx="12458701" cy="903401"/>
            <a:chOff x="963195" y="4180952"/>
            <a:chExt cx="10752848" cy="1429205"/>
          </a:xfrm>
          <a:solidFill>
            <a:schemeClr val="bg1"/>
          </a:solidFill>
          <a:effectLst>
            <a:outerShdw blurRad="596900" dist="38100" dir="16200000" sx="103000" sy="103000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963195" y="4180952"/>
              <a:ext cx="10752848" cy="1429205"/>
            </a:xfrm>
            <a:prstGeom prst="rect">
              <a:avLst/>
            </a:prstGeom>
            <a:solidFill>
              <a:schemeClr val="accent6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US" sz="1350">
                <a:solidFill>
                  <a:srgbClr val="F2F2F2"/>
                </a:solidFill>
                <a:latin typeface="Hk 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47192" y="4548631"/>
              <a:ext cx="9502649" cy="693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268" tIns="34289" rIns="68268" bIns="34289">
              <a:spAutoFit/>
            </a:bodyPr>
            <a:lstStyle/>
            <a:p>
              <a:pPr algn="ctr" defTabSz="682213">
                <a:defRPr/>
              </a:pPr>
              <a:r>
                <a:rPr lang="zh-TW" altLang="en-US" sz="2400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消費記錄登記表格已電子化</a:t>
              </a:r>
              <a:endParaRPr lang="en-US" sz="2400" dirty="0">
                <a:ln w="3175">
                  <a:noFill/>
                </a:ln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047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62789E-8 0.4507 L -9.62789E-8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085E-6 0.26458 L -2.25085E-6 -0.191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031E-6 0.55 L 1.60031E-6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ivyw\Desktop\confernce temp\b62832ee99520844a46d56b8aef7d1ea8fc6a9d1912b70b65e8b0c84a88dc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33" b="6999"/>
          <a:stretch/>
        </p:blipFill>
        <p:spPr bwMode="auto">
          <a:xfrm>
            <a:off x="6296" y="357187"/>
            <a:ext cx="12185704" cy="614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63050" y="3695700"/>
            <a:ext cx="11811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44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ivyw\Desktop\confernce temp\b62832ee99520844a46d56b8aef7d1ea8fc6a9d1912b70b65e8b0c84a88dc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99" r="27952" b="36489"/>
          <a:stretch/>
        </p:blipFill>
        <p:spPr bwMode="auto">
          <a:xfrm>
            <a:off x="1014411" y="1263937"/>
            <a:ext cx="9882190" cy="433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015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>
            <a:alpha val="66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/>
      <a:lstStyle>
        <a:defPPr marL="0" indent="0" algn="ctr">
          <a:buFont typeface="Arial"/>
          <a:buNone/>
          <a:defRPr sz="3600" b="1" dirty="0" smtClean="0">
            <a:solidFill>
              <a:srgbClr val="0070C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4245</TotalTime>
  <Words>1071</Words>
  <Application>Microsoft Office PowerPoint</Application>
  <PresentationFormat>Custom</PresentationFormat>
  <Paragraphs>141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MHK213</cp:lastModifiedBy>
  <cp:revision>153</cp:revision>
  <dcterms:created xsi:type="dcterms:W3CDTF">2016-10-05T14:18:03Z</dcterms:created>
  <dcterms:modified xsi:type="dcterms:W3CDTF">2016-11-11T14:04:25Z</dcterms:modified>
</cp:coreProperties>
</file>